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74" r:id="rId11"/>
    <p:sldId id="265" r:id="rId12"/>
    <p:sldId id="266" r:id="rId13"/>
    <p:sldId id="267" r:id="rId14"/>
    <p:sldId id="268" r:id="rId15"/>
    <p:sldId id="269" r:id="rId16"/>
    <p:sldId id="270" r:id="rId17"/>
    <p:sldId id="271"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75"/>
    <p:restoredTop sz="94694"/>
  </p:normalViewPr>
  <p:slideViewPr>
    <p:cSldViewPr snapToGrid="0" snapToObjects="1">
      <p:cViewPr varScale="1">
        <p:scale>
          <a:sx n="144" d="100"/>
          <a:sy n="144" d="100"/>
        </p:scale>
        <p:origin x="216"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4/12/21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4/12/21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F6910-CFBA-6A4B-8BCB-E95EA913AB24}"/>
              </a:ext>
            </a:extLst>
          </p:cNvPr>
          <p:cNvSpPr>
            <a:spLocks noGrp="1"/>
          </p:cNvSpPr>
          <p:nvPr>
            <p:ph type="ctrTitle"/>
          </p:nvPr>
        </p:nvSpPr>
        <p:spPr>
          <a:xfrm>
            <a:off x="2550354" y="1913467"/>
            <a:ext cx="6815669" cy="1515533"/>
          </a:xfrm>
        </p:spPr>
        <p:txBody>
          <a:bodyPr/>
          <a:lstStyle/>
          <a:p>
            <a:r>
              <a:rPr lang="en-AU" dirty="0"/>
              <a:t>AI/data science in mining industry</a:t>
            </a:r>
            <a:endParaRPr lang="en-US" dirty="0"/>
          </a:p>
        </p:txBody>
      </p:sp>
      <p:sp>
        <p:nvSpPr>
          <p:cNvPr id="3" name="Subtitle 2">
            <a:extLst>
              <a:ext uri="{FF2B5EF4-FFF2-40B4-BE49-F238E27FC236}">
                <a16:creationId xmlns:a16="http://schemas.microsoft.com/office/drawing/2014/main" id="{9D253404-69F9-8C44-BE0C-230A333B0BBA}"/>
              </a:ext>
            </a:extLst>
          </p:cNvPr>
          <p:cNvSpPr>
            <a:spLocks noGrp="1"/>
          </p:cNvSpPr>
          <p:nvPr>
            <p:ph type="subTitle" idx="1"/>
          </p:nvPr>
        </p:nvSpPr>
        <p:spPr>
          <a:xfrm>
            <a:off x="2688165" y="4234645"/>
            <a:ext cx="6815669" cy="1320802"/>
          </a:xfrm>
        </p:spPr>
        <p:txBody>
          <a:bodyPr/>
          <a:lstStyle/>
          <a:p>
            <a:r>
              <a:rPr lang="en-US" dirty="0"/>
              <a:t>By Winnie Wetthasinghe </a:t>
            </a:r>
          </a:p>
          <a:p>
            <a:r>
              <a:rPr lang="en-US" dirty="0"/>
              <a:t>13/04/2021</a:t>
            </a:r>
          </a:p>
        </p:txBody>
      </p:sp>
    </p:spTree>
    <p:extLst>
      <p:ext uri="{BB962C8B-B14F-4D97-AF65-F5344CB8AC3E}">
        <p14:creationId xmlns:p14="http://schemas.microsoft.com/office/powerpoint/2010/main" val="4221452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6" name="Picture 75">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9" name="Picture 78">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4348CC21-0591-D143-8E58-D453AEC0A885}"/>
              </a:ext>
            </a:extLst>
          </p:cNvPr>
          <p:cNvSpPr>
            <a:spLocks noGrp="1"/>
          </p:cNvSpPr>
          <p:nvPr>
            <p:ph type="title"/>
          </p:nvPr>
        </p:nvSpPr>
        <p:spPr>
          <a:xfrm>
            <a:off x="7535825" y="982132"/>
            <a:ext cx="3360772" cy="1303867"/>
          </a:xfrm>
        </p:spPr>
        <p:txBody>
          <a:bodyPr>
            <a:normAutofit fontScale="90000"/>
          </a:bodyPr>
          <a:lstStyle/>
          <a:p>
            <a:r>
              <a:rPr lang="en-US" dirty="0">
                <a:solidFill>
                  <a:srgbClr val="262626"/>
                </a:solidFill>
              </a:rPr>
              <a:t>Spatial data and time-series</a:t>
            </a:r>
          </a:p>
        </p:txBody>
      </p:sp>
      <p:sp>
        <p:nvSpPr>
          <p:cNvPr id="81" name="Rectangle 80">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3B206F8B-B8E1-C94C-AB61-C41DE32E404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412683" y="1861540"/>
            <a:ext cx="5278777" cy="2956115"/>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Connector 82">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1270" name="Content Placeholder 11269">
            <a:extLst>
              <a:ext uri="{FF2B5EF4-FFF2-40B4-BE49-F238E27FC236}">
                <a16:creationId xmlns:a16="http://schemas.microsoft.com/office/drawing/2014/main" id="{EAFA88EA-7745-4A42-A9B0-6C198F033800}"/>
              </a:ext>
            </a:extLst>
          </p:cNvPr>
          <p:cNvSpPr>
            <a:spLocks noGrp="1"/>
          </p:cNvSpPr>
          <p:nvPr>
            <p:ph idx="1"/>
          </p:nvPr>
        </p:nvSpPr>
        <p:spPr>
          <a:xfrm>
            <a:off x="7535824" y="2556932"/>
            <a:ext cx="3360771" cy="3318936"/>
          </a:xfrm>
        </p:spPr>
        <p:txBody>
          <a:bodyPr>
            <a:normAutofit fontScale="62500" lnSpcReduction="20000"/>
          </a:bodyPr>
          <a:lstStyle/>
          <a:p>
            <a:r>
              <a:rPr lang="en-AU" dirty="0"/>
              <a:t>Once you take spatial data and convert it into a time-series, it enables you to do machine learning algorithms. </a:t>
            </a:r>
          </a:p>
          <a:p>
            <a:r>
              <a:rPr lang="en-AU" dirty="0"/>
              <a:t>To build the model typically use 1 year or 2 years of data include, geology, drilling blast, include weather, and other factors that might impact on the process. This is small mine 5.12 GB sometimes, couple hundred GB. Geology, blasting, loading haul, liberation, separation, got metal. Maximise metal produce at the quality specification that needing to sell it up. </a:t>
            </a:r>
            <a:endParaRPr lang="en-US" dirty="0">
              <a:solidFill>
                <a:srgbClr val="262626"/>
              </a:solidFill>
            </a:endParaRPr>
          </a:p>
        </p:txBody>
      </p:sp>
    </p:spTree>
    <p:extLst>
      <p:ext uri="{BB962C8B-B14F-4D97-AF65-F5344CB8AC3E}">
        <p14:creationId xmlns:p14="http://schemas.microsoft.com/office/powerpoint/2010/main" val="1244189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A10601-54CB-A042-8D1C-D1AEBE31282B}"/>
              </a:ext>
            </a:extLst>
          </p:cNvPr>
          <p:cNvSpPr>
            <a:spLocks noGrp="1"/>
          </p:cNvSpPr>
          <p:nvPr>
            <p:ph type="title"/>
          </p:nvPr>
        </p:nvSpPr>
        <p:spPr>
          <a:xfrm>
            <a:off x="952108" y="954756"/>
            <a:ext cx="2730414" cy="4946003"/>
          </a:xfrm>
        </p:spPr>
        <p:txBody>
          <a:bodyPr>
            <a:normAutofit/>
          </a:bodyPr>
          <a:lstStyle/>
          <a:p>
            <a:r>
              <a:rPr lang="en-US" dirty="0">
                <a:solidFill>
                  <a:srgbClr val="FFFFFF"/>
                </a:solidFill>
              </a:rPr>
              <a:t>Use case 5</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654B84-9965-0049-89A4-2BD8C25CC460}"/>
              </a:ext>
            </a:extLst>
          </p:cNvPr>
          <p:cNvSpPr>
            <a:spLocks noGrp="1"/>
          </p:cNvSpPr>
          <p:nvPr>
            <p:ph idx="1"/>
          </p:nvPr>
        </p:nvSpPr>
        <p:spPr>
          <a:xfrm>
            <a:off x="5140934" y="469900"/>
            <a:ext cx="5953630" cy="5405968"/>
          </a:xfrm>
        </p:spPr>
        <p:txBody>
          <a:bodyPr anchor="ctr">
            <a:normAutofit/>
          </a:bodyPr>
          <a:lstStyle/>
          <a:p>
            <a:r>
              <a:rPr lang="en-AU" dirty="0"/>
              <a:t>Workers’ Health and Safety. If you want to be valuable in this industry, this is the top thing you should be concentrating on improving. 12000 people die every year due to mining accidents. Through data science, we can improve the situation and help save peoples’ lives. </a:t>
            </a:r>
            <a:endParaRPr lang="en-US" dirty="0"/>
          </a:p>
        </p:txBody>
      </p:sp>
    </p:spTree>
    <p:extLst>
      <p:ext uri="{BB962C8B-B14F-4D97-AF65-F5344CB8AC3E}">
        <p14:creationId xmlns:p14="http://schemas.microsoft.com/office/powerpoint/2010/main" val="1965568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32F38-B73A-A14B-8C38-2410272E3A4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BB4CD9D-423C-144E-ABAE-24E7D93242A7}"/>
              </a:ext>
            </a:extLst>
          </p:cNvPr>
          <p:cNvSpPr>
            <a:spLocks noGrp="1"/>
          </p:cNvSpPr>
          <p:nvPr>
            <p:ph idx="1"/>
          </p:nvPr>
        </p:nvSpPr>
        <p:spPr/>
        <p:txBody>
          <a:bodyPr/>
          <a:lstStyle/>
          <a:p>
            <a:endParaRPr lang="en-US" dirty="0"/>
          </a:p>
        </p:txBody>
      </p:sp>
      <p:pic>
        <p:nvPicPr>
          <p:cNvPr id="3074" name="Picture 2">
            <a:extLst>
              <a:ext uri="{FF2B5EF4-FFF2-40B4-BE49-F238E27FC236}">
                <a16:creationId xmlns:a16="http://schemas.microsoft.com/office/drawing/2014/main" id="{D5EE09F9-4558-A048-95D9-A6CF88397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812800"/>
            <a:ext cx="7924800" cy="523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130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4A2AAA7B-DD5A-486B-B28F-F19588315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3DB99B21-A649-42D2-BB86-486C2E73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2" name="Picture 141">
              <a:extLst>
                <a:ext uri="{FF2B5EF4-FFF2-40B4-BE49-F238E27FC236}">
                  <a16:creationId xmlns:a16="http://schemas.microsoft.com/office/drawing/2014/main" id="{4A631EEB-EF96-4032-8B47-62220C131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3" name="Rectangle 142">
              <a:extLst>
                <a:ext uri="{FF2B5EF4-FFF2-40B4-BE49-F238E27FC236}">
                  <a16:creationId xmlns:a16="http://schemas.microsoft.com/office/drawing/2014/main" id="{90B37569-6E3D-4B34-AD3E-0FC79D7CB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4" name="Picture 143">
              <a:extLst>
                <a:ext uri="{FF2B5EF4-FFF2-40B4-BE49-F238E27FC236}">
                  <a16:creationId xmlns:a16="http://schemas.microsoft.com/office/drawing/2014/main" id="{A3A0A741-DE46-43B7-A732-2C6D71E7B11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5" name="Picture 144">
              <a:extLst>
                <a:ext uri="{FF2B5EF4-FFF2-40B4-BE49-F238E27FC236}">
                  <a16:creationId xmlns:a16="http://schemas.microsoft.com/office/drawing/2014/main" id="{3FB4AD13-112F-436E-9596-F7557110C0D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7" name="Straight Connector 146">
            <a:extLst>
              <a:ext uri="{FF2B5EF4-FFF2-40B4-BE49-F238E27FC236}">
                <a16:creationId xmlns:a16="http://schemas.microsoft.com/office/drawing/2014/main" id="{496D98D9-A8AD-432E-BD4E-FF8001244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4102" name="Content Placeholder 4101">
            <a:extLst>
              <a:ext uri="{FF2B5EF4-FFF2-40B4-BE49-F238E27FC236}">
                <a16:creationId xmlns:a16="http://schemas.microsoft.com/office/drawing/2014/main" id="{FA297B0A-5DBA-4B5B-A974-0574C9543493}"/>
              </a:ext>
            </a:extLst>
          </p:cNvPr>
          <p:cNvSpPr>
            <a:spLocks noGrp="1"/>
          </p:cNvSpPr>
          <p:nvPr>
            <p:ph idx="1"/>
          </p:nvPr>
        </p:nvSpPr>
        <p:spPr>
          <a:xfrm>
            <a:off x="1167385" y="2556932"/>
            <a:ext cx="6380065" cy="3318936"/>
          </a:xfrm>
        </p:spPr>
        <p:txBody>
          <a:bodyPr>
            <a:normAutofit/>
          </a:bodyPr>
          <a:lstStyle/>
          <a:p>
            <a:r>
              <a:rPr lang="en-US" dirty="0"/>
              <a:t>Copper mining SAG mill in Chile. </a:t>
            </a:r>
          </a:p>
          <a:p>
            <a:r>
              <a:rPr lang="en-AU" dirty="0"/>
              <a:t>Although most operations are mechanical pretty much controlled with a lot of technologies and control systems that will provide inputs and certain ranges for the optimal parameters until they give the best throughput </a:t>
            </a:r>
            <a:endParaRPr lang="en-US" dirty="0"/>
          </a:p>
        </p:txBody>
      </p:sp>
      <p:pic>
        <p:nvPicPr>
          <p:cNvPr id="4098" name="Picture 2">
            <a:extLst>
              <a:ext uri="{FF2B5EF4-FFF2-40B4-BE49-F238E27FC236}">
                <a16:creationId xmlns:a16="http://schemas.microsoft.com/office/drawing/2014/main" id="{233E7A8A-3B6A-094E-BF55-3F03FF75A9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0" r="21853" b="4"/>
          <a:stretch/>
        </p:blipFill>
        <p:spPr bwMode="auto">
          <a:xfrm>
            <a:off x="8137325" y="1158024"/>
            <a:ext cx="2839277" cy="2066544"/>
          </a:xfrm>
          <a:prstGeom prst="rect">
            <a:avLst/>
          </a:prstGeom>
          <a:noFill/>
          <a:ln w="57150" cmpd="thickThin">
            <a:solidFill>
              <a:schemeClr val="tx1">
                <a:lumMod val="50000"/>
                <a:lumOff val="50000"/>
              </a:schemeClr>
            </a:solidFill>
            <a:miter lim="800000"/>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AAA9541-2F1E-5942-8B2C-AEE2F5F5A6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2962" b="4"/>
          <a:stretch/>
        </p:blipFill>
        <p:spPr bwMode="auto">
          <a:xfrm>
            <a:off x="8135453" y="3631646"/>
            <a:ext cx="2843021" cy="2066544"/>
          </a:xfrm>
          <a:prstGeom prst="rect">
            <a:avLst/>
          </a:prstGeom>
          <a:noFill/>
          <a:ln w="57150" cmpd="thickThin">
            <a:solidFill>
              <a:schemeClr val="tx1">
                <a:lumMod val="50000"/>
                <a:lumOff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03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2" name="Rectangle 12">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4">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6" name="Picture 15">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16">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18">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1" name="Straight Connector 20">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Content Placeholder 9">
            <a:extLst>
              <a:ext uri="{FF2B5EF4-FFF2-40B4-BE49-F238E27FC236}">
                <a16:creationId xmlns:a16="http://schemas.microsoft.com/office/drawing/2014/main" id="{EFE66BEE-BB07-498C-8A36-4F39F6F8A795}"/>
              </a:ext>
            </a:extLst>
          </p:cNvPr>
          <p:cNvSpPr>
            <a:spLocks noGrp="1"/>
          </p:cNvSpPr>
          <p:nvPr>
            <p:ph idx="1"/>
          </p:nvPr>
        </p:nvSpPr>
        <p:spPr>
          <a:xfrm>
            <a:off x="1295401" y="2493774"/>
            <a:ext cx="3660057" cy="3382094"/>
          </a:xfrm>
        </p:spPr>
        <p:txBody>
          <a:bodyPr>
            <a:normAutofit fontScale="70000" lnSpcReduction="20000"/>
          </a:bodyPr>
          <a:lstStyle/>
          <a:p>
            <a:r>
              <a:rPr lang="en-AU" dirty="0"/>
              <a:t>The treatment per hour changes significantly. Not very stable. Many times, it’s unknown why it has going down. Could be harder process or blasting with an explosive product that is not as powerful. So, we are getting lower fragmentation.</a:t>
            </a:r>
            <a:endParaRPr lang="en-AU" sz="1600" dirty="0"/>
          </a:p>
          <a:p>
            <a:r>
              <a:rPr lang="en-AU" dirty="0"/>
              <a:t>Decision making-different areas, more blasting, favour to the SAG people</a:t>
            </a:r>
            <a:endParaRPr lang="en-AU" sz="1600" dirty="0"/>
          </a:p>
          <a:p>
            <a:r>
              <a:rPr lang="en-AU" dirty="0"/>
              <a:t>Different mine operations, speed, load and process etc.</a:t>
            </a:r>
            <a:endParaRPr lang="en-AU" sz="1600" dirty="0"/>
          </a:p>
          <a:p>
            <a:pPr marL="0" indent="0">
              <a:buNone/>
            </a:pPr>
            <a:br>
              <a:rPr lang="en-AU" sz="1600" dirty="0"/>
            </a:br>
            <a:endParaRPr lang="en-US" sz="1600" dirty="0">
              <a:solidFill>
                <a:srgbClr val="262626"/>
              </a:solidFill>
            </a:endParaRPr>
          </a:p>
        </p:txBody>
      </p:sp>
      <p:pic>
        <p:nvPicPr>
          <p:cNvPr id="6" name="Content Placeholder 5" descr="Chart&#10;&#10;Description automatically generated">
            <a:extLst>
              <a:ext uri="{FF2B5EF4-FFF2-40B4-BE49-F238E27FC236}">
                <a16:creationId xmlns:a16="http://schemas.microsoft.com/office/drawing/2014/main" id="{E1D5B949-5833-6841-81D5-9B3D11A0E271}"/>
              </a:ext>
            </a:extLst>
          </p:cNvPr>
          <p:cNvPicPr>
            <a:picLocks noChangeAspect="1"/>
          </p:cNvPicPr>
          <p:nvPr/>
        </p:nvPicPr>
        <p:blipFill>
          <a:blip r:embed="rId5"/>
          <a:stretch>
            <a:fillRect/>
          </a:stretch>
        </p:blipFill>
        <p:spPr>
          <a:xfrm>
            <a:off x="5418668" y="1712954"/>
            <a:ext cx="5469466" cy="3432089"/>
          </a:xfrm>
          <a:prstGeom prst="rect">
            <a:avLst/>
          </a:prstGeom>
          <a:ln w="57150" cmpd="thickThin">
            <a:solidFill>
              <a:srgbClr val="7F7F7F"/>
            </a:solidFill>
            <a:miter lim="800000"/>
          </a:ln>
        </p:spPr>
      </p:pic>
    </p:spTree>
    <p:extLst>
      <p:ext uri="{BB962C8B-B14F-4D97-AF65-F5344CB8AC3E}">
        <p14:creationId xmlns:p14="http://schemas.microsoft.com/office/powerpoint/2010/main" val="1661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4" name="Picture 193">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5" name="Rectangle 194">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96" name="Picture 195">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7" name="Picture 196">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98" name="Rectangle 197">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BF13F4D-B3B0-9E45-B4D8-018DC16141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878" r="9252" b="2"/>
          <a:stretch/>
        </p:blipFill>
        <p:spPr bwMode="auto">
          <a:xfrm>
            <a:off x="1412683" y="1410208"/>
            <a:ext cx="5278777" cy="3858780"/>
          </a:xfrm>
          <a:prstGeom prst="rect">
            <a:avLst/>
          </a:prstGeom>
          <a:noFill/>
          <a:extLst>
            <a:ext uri="{909E8E84-426E-40DD-AFC4-6F175D3DCCD1}">
              <a14:hiddenFill xmlns:a14="http://schemas.microsoft.com/office/drawing/2010/main">
                <a:solidFill>
                  <a:srgbClr val="FFFFFF"/>
                </a:solidFill>
              </a14:hiddenFill>
            </a:ext>
          </a:extLst>
        </p:spPr>
      </p:pic>
      <p:cxnSp>
        <p:nvCxnSpPr>
          <p:cNvPr id="199" name="Straight Connector 198">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6150" name="Content Placeholder 6149">
            <a:extLst>
              <a:ext uri="{FF2B5EF4-FFF2-40B4-BE49-F238E27FC236}">
                <a16:creationId xmlns:a16="http://schemas.microsoft.com/office/drawing/2014/main" id="{1CD393B0-91EB-409F-9BB5-75BF6D10ADB2}"/>
              </a:ext>
            </a:extLst>
          </p:cNvPr>
          <p:cNvSpPr>
            <a:spLocks noGrp="1"/>
          </p:cNvSpPr>
          <p:nvPr>
            <p:ph idx="1"/>
          </p:nvPr>
        </p:nvSpPr>
        <p:spPr>
          <a:xfrm>
            <a:off x="7535824" y="2556932"/>
            <a:ext cx="3360771" cy="3318936"/>
          </a:xfrm>
        </p:spPr>
        <p:txBody>
          <a:bodyPr>
            <a:normAutofit/>
          </a:bodyPr>
          <a:lstStyle/>
          <a:p>
            <a:r>
              <a:rPr lang="en-AU" sz="2200" dirty="0"/>
              <a:t>Using a machine learning model. They identify and lift over 400 of variables, and 3 years of data. Data points available with 1 minute interval. They will give you way over 500 million data points. </a:t>
            </a:r>
            <a:endParaRPr lang="en-US" sz="2200" dirty="0"/>
          </a:p>
        </p:txBody>
      </p:sp>
    </p:spTree>
    <p:extLst>
      <p:ext uri="{BB962C8B-B14F-4D97-AF65-F5344CB8AC3E}">
        <p14:creationId xmlns:p14="http://schemas.microsoft.com/office/powerpoint/2010/main" val="606540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6" name="Picture 75">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9" name="Picture 78">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994FC7F-60D3-DF4E-BE6A-FAB2FFE18883}"/>
              </a:ext>
            </a:extLst>
          </p:cNvPr>
          <p:cNvSpPr>
            <a:spLocks noGrp="1"/>
          </p:cNvSpPr>
          <p:nvPr>
            <p:ph type="title"/>
          </p:nvPr>
        </p:nvSpPr>
        <p:spPr>
          <a:xfrm>
            <a:off x="1295402" y="982132"/>
            <a:ext cx="3660056" cy="1325373"/>
          </a:xfrm>
        </p:spPr>
        <p:txBody>
          <a:bodyPr anchor="b">
            <a:normAutofit/>
          </a:bodyPr>
          <a:lstStyle/>
          <a:p>
            <a:endParaRPr lang="en-US" sz="2800">
              <a:solidFill>
                <a:srgbClr val="262626"/>
              </a:solidFill>
            </a:endParaRPr>
          </a:p>
        </p:txBody>
      </p:sp>
      <p:cxnSp>
        <p:nvCxnSpPr>
          <p:cNvPr id="81" name="Straight Connector 80">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7174" name="Content Placeholder 7173">
            <a:extLst>
              <a:ext uri="{FF2B5EF4-FFF2-40B4-BE49-F238E27FC236}">
                <a16:creationId xmlns:a16="http://schemas.microsoft.com/office/drawing/2014/main" id="{82B4CC74-AADF-44E6-8D92-351D10A21156}"/>
              </a:ext>
            </a:extLst>
          </p:cNvPr>
          <p:cNvSpPr>
            <a:spLocks noGrp="1"/>
          </p:cNvSpPr>
          <p:nvPr>
            <p:ph idx="1"/>
          </p:nvPr>
        </p:nvSpPr>
        <p:spPr>
          <a:xfrm>
            <a:off x="1295401" y="2493774"/>
            <a:ext cx="3660057" cy="3382094"/>
          </a:xfrm>
        </p:spPr>
        <p:txBody>
          <a:bodyPr>
            <a:normAutofit fontScale="92500" lnSpcReduction="20000"/>
          </a:bodyPr>
          <a:lstStyle/>
          <a:p>
            <a:r>
              <a:rPr lang="en-AU" dirty="0"/>
              <a:t>Hardness and fragmentation using actual data. Control one variable. Controlling ball charge. </a:t>
            </a:r>
          </a:p>
          <a:p>
            <a:r>
              <a:rPr lang="en-AU" dirty="0"/>
              <a:t>Check the percentage of balls and grinding media we put into system. </a:t>
            </a:r>
          </a:p>
          <a:p>
            <a:r>
              <a:rPr lang="en-AU" dirty="0"/>
              <a:t>Throughput with 3 different levels. Representing by green, red and blue. </a:t>
            </a:r>
            <a:endParaRPr lang="en-US" sz="1600" dirty="0">
              <a:solidFill>
                <a:srgbClr val="262626"/>
              </a:solidFill>
            </a:endParaRPr>
          </a:p>
        </p:txBody>
      </p:sp>
      <p:pic>
        <p:nvPicPr>
          <p:cNvPr id="7170" name="Picture 2">
            <a:extLst>
              <a:ext uri="{FF2B5EF4-FFF2-40B4-BE49-F238E27FC236}">
                <a16:creationId xmlns:a16="http://schemas.microsoft.com/office/drawing/2014/main" id="{F4B099CA-A1E1-EA40-B086-DE96BA790A9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418668" y="1699280"/>
            <a:ext cx="5469466" cy="3459437"/>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089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200" name="Rectangle 8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01" name="Group 8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5" name="Picture 8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202" name="Rectangle 8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7" name="Picture 8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203" name="Picture 8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CE223758-65F5-C94D-89E6-CBCCBB578575}"/>
              </a:ext>
            </a:extLst>
          </p:cNvPr>
          <p:cNvSpPr>
            <a:spLocks noGrp="1"/>
          </p:cNvSpPr>
          <p:nvPr>
            <p:ph type="title"/>
          </p:nvPr>
        </p:nvSpPr>
        <p:spPr>
          <a:xfrm>
            <a:off x="1295402" y="982132"/>
            <a:ext cx="3660056" cy="1325373"/>
          </a:xfrm>
        </p:spPr>
        <p:txBody>
          <a:bodyPr anchor="b">
            <a:normAutofit/>
          </a:bodyPr>
          <a:lstStyle/>
          <a:p>
            <a:r>
              <a:rPr lang="en-US" sz="2800" dirty="0">
                <a:solidFill>
                  <a:srgbClr val="262626"/>
                </a:solidFill>
              </a:rPr>
              <a:t>Insight starts to happen</a:t>
            </a:r>
          </a:p>
        </p:txBody>
      </p:sp>
      <p:cxnSp>
        <p:nvCxnSpPr>
          <p:cNvPr id="90" name="Straight Connector 8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8198" name="Content Placeholder 8197">
            <a:extLst>
              <a:ext uri="{FF2B5EF4-FFF2-40B4-BE49-F238E27FC236}">
                <a16:creationId xmlns:a16="http://schemas.microsoft.com/office/drawing/2014/main" id="{BFA63C81-100E-4FA7-B070-BD51FEC518CB}"/>
              </a:ext>
            </a:extLst>
          </p:cNvPr>
          <p:cNvSpPr>
            <a:spLocks noGrp="1"/>
          </p:cNvSpPr>
          <p:nvPr>
            <p:ph idx="1"/>
          </p:nvPr>
        </p:nvSpPr>
        <p:spPr>
          <a:xfrm>
            <a:off x="1295401" y="2493774"/>
            <a:ext cx="3660057" cy="3382094"/>
          </a:xfrm>
        </p:spPr>
        <p:txBody>
          <a:bodyPr>
            <a:normAutofit/>
          </a:bodyPr>
          <a:lstStyle/>
          <a:p>
            <a:pPr>
              <a:lnSpc>
                <a:spcPct val="90000"/>
              </a:lnSpc>
            </a:pPr>
            <a:r>
              <a:rPr lang="en-AU" sz="1500" dirty="0">
                <a:solidFill>
                  <a:srgbClr val="262626"/>
                </a:solidFill>
              </a:rPr>
              <a:t>A graph of ball charge vs input fragmentation (input from the mine). Colours mark the level of throughput. More red, is more throughput. Blue is lower throughput. </a:t>
            </a:r>
          </a:p>
          <a:p>
            <a:pPr>
              <a:lnSpc>
                <a:spcPct val="90000"/>
              </a:lnSpc>
            </a:pPr>
            <a:r>
              <a:rPr lang="en-AU" sz="1500" dirty="0">
                <a:solidFill>
                  <a:srgbClr val="262626"/>
                </a:solidFill>
              </a:rPr>
              <a:t>Higher fragmentation moves into a higher throughput of the side. Contour shows the historical levels of at which they observe these 3 years, where they are operating. </a:t>
            </a:r>
          </a:p>
          <a:p>
            <a:pPr>
              <a:lnSpc>
                <a:spcPct val="90000"/>
              </a:lnSpc>
            </a:pPr>
            <a:r>
              <a:rPr lang="en-AU" sz="1500" dirty="0">
                <a:solidFill>
                  <a:srgbClr val="262626"/>
                </a:solidFill>
              </a:rPr>
              <a:t>The ball charge it appears the optimal level is quite lower-22% ball charge to 19% ball charge. Increase input in not huge but it's significant when we are talking about the bottle neck.</a:t>
            </a:r>
            <a:endParaRPr lang="en-US" sz="1500" dirty="0">
              <a:solidFill>
                <a:srgbClr val="262626"/>
              </a:solidFill>
            </a:endParaRPr>
          </a:p>
        </p:txBody>
      </p:sp>
      <p:pic>
        <p:nvPicPr>
          <p:cNvPr id="5" name="Picture 4" descr="Diagram&#10;&#10;Description automatically generated">
            <a:extLst>
              <a:ext uri="{FF2B5EF4-FFF2-40B4-BE49-F238E27FC236}">
                <a16:creationId xmlns:a16="http://schemas.microsoft.com/office/drawing/2014/main" id="{13862E87-5857-C544-B8C8-BABD262696BF}"/>
              </a:ext>
            </a:extLst>
          </p:cNvPr>
          <p:cNvPicPr>
            <a:picLocks noChangeAspect="1"/>
          </p:cNvPicPr>
          <p:nvPr/>
        </p:nvPicPr>
        <p:blipFill>
          <a:blip r:embed="rId5"/>
          <a:stretch>
            <a:fillRect/>
          </a:stretch>
        </p:blipFill>
        <p:spPr>
          <a:xfrm>
            <a:off x="5418668" y="1699280"/>
            <a:ext cx="5469466" cy="3459437"/>
          </a:xfrm>
          <a:prstGeom prst="rect">
            <a:avLst/>
          </a:prstGeom>
          <a:ln w="57150" cmpd="thickThin">
            <a:solidFill>
              <a:srgbClr val="7F7F7F"/>
            </a:solidFill>
            <a:miter lim="800000"/>
          </a:ln>
        </p:spPr>
      </p:pic>
    </p:spTree>
    <p:extLst>
      <p:ext uri="{BB962C8B-B14F-4D97-AF65-F5344CB8AC3E}">
        <p14:creationId xmlns:p14="http://schemas.microsoft.com/office/powerpoint/2010/main" val="849646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2" name="Picture 141">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3" name="Rectangle 142">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4" name="Picture 143">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5" name="Picture 144">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6C08063-AAA2-2643-BF50-79D46A53FA0C}"/>
              </a:ext>
            </a:extLst>
          </p:cNvPr>
          <p:cNvSpPr>
            <a:spLocks noGrp="1"/>
          </p:cNvSpPr>
          <p:nvPr>
            <p:ph type="title"/>
          </p:nvPr>
        </p:nvSpPr>
        <p:spPr>
          <a:xfrm>
            <a:off x="7535825" y="982132"/>
            <a:ext cx="3360772" cy="1303867"/>
          </a:xfrm>
        </p:spPr>
        <p:txBody>
          <a:bodyPr>
            <a:normAutofit/>
          </a:bodyPr>
          <a:lstStyle/>
          <a:p>
            <a:pPr>
              <a:lnSpc>
                <a:spcPct val="90000"/>
              </a:lnSpc>
            </a:pPr>
            <a:r>
              <a:rPr lang="en-US" sz="4100">
                <a:solidFill>
                  <a:srgbClr val="262626"/>
                </a:solidFill>
              </a:rPr>
              <a:t>Drilling and Blasting</a:t>
            </a:r>
          </a:p>
        </p:txBody>
      </p:sp>
      <p:sp>
        <p:nvSpPr>
          <p:cNvPr id="147" name="Rectangle 146">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1C1C1BC6-741A-0F47-B4BF-83C68BBFDE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93" r="7384" b="1"/>
          <a:stretch/>
        </p:blipFill>
        <p:spPr bwMode="auto">
          <a:xfrm>
            <a:off x="1412683" y="1410207"/>
            <a:ext cx="5326784" cy="3893873"/>
          </a:xfrm>
          <a:prstGeom prst="rect">
            <a:avLst/>
          </a:prstGeom>
          <a:noFill/>
          <a:extLst>
            <a:ext uri="{909E8E84-426E-40DD-AFC4-6F175D3DCCD1}">
              <a14:hiddenFill xmlns:a14="http://schemas.microsoft.com/office/drawing/2010/main">
                <a:solidFill>
                  <a:srgbClr val="FFFFFF"/>
                </a:solidFill>
              </a14:hiddenFill>
            </a:ext>
          </a:extLst>
        </p:spPr>
      </p:pic>
      <p:cxnSp>
        <p:nvCxnSpPr>
          <p:cNvPr id="149" name="Straight Connector 148">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0246" name="Content Placeholder 10245">
            <a:extLst>
              <a:ext uri="{FF2B5EF4-FFF2-40B4-BE49-F238E27FC236}">
                <a16:creationId xmlns:a16="http://schemas.microsoft.com/office/drawing/2014/main" id="{D59E7461-3EDF-49DD-B7BE-ADCDF37F87DD}"/>
              </a:ext>
            </a:extLst>
          </p:cNvPr>
          <p:cNvSpPr>
            <a:spLocks noGrp="1"/>
          </p:cNvSpPr>
          <p:nvPr>
            <p:ph idx="1"/>
          </p:nvPr>
        </p:nvSpPr>
        <p:spPr>
          <a:xfrm>
            <a:off x="7535824" y="2556932"/>
            <a:ext cx="3360771" cy="3318936"/>
          </a:xfrm>
        </p:spPr>
        <p:txBody>
          <a:bodyPr>
            <a:normAutofit/>
          </a:bodyPr>
          <a:lstStyle/>
          <a:p>
            <a:pPr>
              <a:lnSpc>
                <a:spcPct val="90000"/>
              </a:lnSpc>
            </a:pPr>
            <a:r>
              <a:rPr lang="en-AU" sz="1500" dirty="0">
                <a:solidFill>
                  <a:srgbClr val="262626"/>
                </a:solidFill>
              </a:rPr>
              <a:t>Geology helps to understand the issues why we don't get the results we expect. </a:t>
            </a:r>
          </a:p>
          <a:p>
            <a:pPr>
              <a:lnSpc>
                <a:spcPct val="90000"/>
              </a:lnSpc>
            </a:pPr>
            <a:r>
              <a:rPr lang="en-AU" sz="1500" dirty="0">
                <a:solidFill>
                  <a:srgbClr val="262626"/>
                </a:solidFill>
              </a:rPr>
              <a:t>Two rocks from the same mine, 5m apart UCS how they measure strength in rock mechanics. </a:t>
            </a:r>
          </a:p>
          <a:p>
            <a:pPr>
              <a:lnSpc>
                <a:spcPct val="90000"/>
              </a:lnSpc>
            </a:pPr>
            <a:r>
              <a:rPr lang="en-AU" sz="1500" dirty="0">
                <a:solidFill>
                  <a:srgbClr val="262626"/>
                </a:solidFill>
              </a:rPr>
              <a:t>Same rock type fracture for four different ways. This is why we need to integrate digital twin-drilling blasting optimised to different rock types. </a:t>
            </a:r>
            <a:endParaRPr lang="en-US" sz="1500" dirty="0">
              <a:solidFill>
                <a:srgbClr val="262626"/>
              </a:solidFill>
            </a:endParaRPr>
          </a:p>
        </p:txBody>
      </p:sp>
    </p:spTree>
    <p:extLst>
      <p:ext uri="{BB962C8B-B14F-4D97-AF65-F5344CB8AC3E}">
        <p14:creationId xmlns:p14="http://schemas.microsoft.com/office/powerpoint/2010/main" val="299102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94E6B7-336A-4C4E-A08B-65DAA28676E2}"/>
              </a:ext>
            </a:extLst>
          </p:cNvPr>
          <p:cNvSpPr>
            <a:spLocks noGrp="1"/>
          </p:cNvSpPr>
          <p:nvPr>
            <p:ph type="title"/>
          </p:nvPr>
        </p:nvSpPr>
        <p:spPr>
          <a:xfrm>
            <a:off x="804421" y="796374"/>
            <a:ext cx="10583158" cy="880027"/>
          </a:xfrm>
        </p:spPr>
        <p:txBody>
          <a:bodyPr>
            <a:normAutofit/>
          </a:bodyPr>
          <a:lstStyle/>
          <a:p>
            <a:r>
              <a:rPr lang="en-US" dirty="0">
                <a:solidFill>
                  <a:srgbClr val="FFFFFF"/>
                </a:solidFill>
              </a:rPr>
              <a:t>Mining industry in Australia</a:t>
            </a:r>
          </a:p>
        </p:txBody>
      </p:sp>
      <p:sp>
        <p:nvSpPr>
          <p:cNvPr id="34" name="Rectangle 33">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85A3E4-6EE4-B044-B791-D1D10CFF04F0}"/>
              </a:ext>
            </a:extLst>
          </p:cNvPr>
          <p:cNvSpPr>
            <a:spLocks noGrp="1"/>
          </p:cNvSpPr>
          <p:nvPr>
            <p:ph idx="1"/>
          </p:nvPr>
        </p:nvSpPr>
        <p:spPr>
          <a:xfrm>
            <a:off x="1295401" y="2612256"/>
            <a:ext cx="9601196" cy="3263612"/>
          </a:xfrm>
        </p:spPr>
        <p:txBody>
          <a:bodyPr>
            <a:normAutofit/>
          </a:bodyPr>
          <a:lstStyle/>
          <a:p>
            <a:pPr marL="0" indent="0" fontAlgn="base">
              <a:lnSpc>
                <a:spcPct val="90000"/>
              </a:lnSpc>
              <a:buNone/>
            </a:pPr>
            <a:r>
              <a:rPr lang="en-AU" b="1" dirty="0"/>
              <a:t>Investing in data science in the mining sector (From </a:t>
            </a:r>
            <a:r>
              <a:rPr lang="en-AU" b="1" dirty="0" err="1"/>
              <a:t>minister.industry.gov.au</a:t>
            </a:r>
            <a:r>
              <a:rPr lang="en-AU" b="1" dirty="0"/>
              <a:t>)</a:t>
            </a:r>
          </a:p>
          <a:p>
            <a:pPr marL="0" indent="0" fontAlgn="base">
              <a:lnSpc>
                <a:spcPct val="90000"/>
              </a:lnSpc>
              <a:buNone/>
            </a:pPr>
            <a:r>
              <a:rPr lang="en-AU" i="1" dirty="0"/>
              <a:t>27 August 2019</a:t>
            </a:r>
          </a:p>
          <a:p>
            <a:pPr fontAlgn="base">
              <a:lnSpc>
                <a:spcPct val="90000"/>
              </a:lnSpc>
            </a:pPr>
            <a:r>
              <a:rPr lang="en-AU" dirty="0"/>
              <a:t>The Government is funding the development of data science skills for the mining industry to help keep Australia a global leader in the mining sector.</a:t>
            </a:r>
          </a:p>
          <a:p>
            <a:pPr fontAlgn="base">
              <a:lnSpc>
                <a:spcPct val="90000"/>
              </a:lnSpc>
            </a:pPr>
            <a:r>
              <a:rPr lang="en-AU" dirty="0"/>
              <a:t>Minister for Education said the Government was investing $7.67 million to fund two mining research centres in partnership with universities and commercial supporters.</a:t>
            </a:r>
          </a:p>
          <a:p>
            <a:pPr marL="0" indent="0" fontAlgn="base">
              <a:lnSpc>
                <a:spcPct val="90000"/>
              </a:lnSpc>
              <a:buNone/>
            </a:pPr>
            <a:endParaRPr lang="en-AU" dirty="0"/>
          </a:p>
          <a:p>
            <a:pPr>
              <a:lnSpc>
                <a:spcPct val="90000"/>
              </a:lnSpc>
            </a:pPr>
            <a:endParaRPr lang="en-US" dirty="0"/>
          </a:p>
        </p:txBody>
      </p:sp>
    </p:spTree>
    <p:extLst>
      <p:ext uri="{BB962C8B-B14F-4D97-AF65-F5344CB8AC3E}">
        <p14:creationId xmlns:p14="http://schemas.microsoft.com/office/powerpoint/2010/main" val="3554252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D6F1B-D1BD-6D42-BCDD-DC9AFDBD012F}"/>
              </a:ext>
            </a:extLst>
          </p:cNvPr>
          <p:cNvSpPr>
            <a:spLocks noGrp="1"/>
          </p:cNvSpPr>
          <p:nvPr>
            <p:ph type="title"/>
          </p:nvPr>
        </p:nvSpPr>
        <p:spPr>
          <a:xfrm>
            <a:off x="804421" y="796374"/>
            <a:ext cx="10583158" cy="880027"/>
          </a:xfrm>
        </p:spPr>
        <p:txBody>
          <a:bodyPr>
            <a:normAutofit/>
          </a:bodyPr>
          <a:lstStyle/>
          <a:p>
            <a:r>
              <a:rPr lang="en-US" dirty="0">
                <a:solidFill>
                  <a:srgbClr val="FFFFFF"/>
                </a:solidFill>
              </a:rPr>
              <a:t>Mining industry in Australia cont’d.</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AE9D01-344F-9E4D-A3B7-5828A0F14A0B}"/>
              </a:ext>
            </a:extLst>
          </p:cNvPr>
          <p:cNvSpPr>
            <a:spLocks noGrp="1"/>
          </p:cNvSpPr>
          <p:nvPr>
            <p:ph idx="1"/>
          </p:nvPr>
        </p:nvSpPr>
        <p:spPr>
          <a:xfrm>
            <a:off x="1295401" y="2612256"/>
            <a:ext cx="9601196" cy="3263612"/>
          </a:xfrm>
        </p:spPr>
        <p:txBody>
          <a:bodyPr>
            <a:normAutofit lnSpcReduction="10000"/>
          </a:bodyPr>
          <a:lstStyle/>
          <a:p>
            <a:r>
              <a:rPr lang="en-AU" dirty="0"/>
              <a:t>Minister for Resources and Northern Australia said the funding would help keep Australia’s resources sector at the top of its research game.</a:t>
            </a:r>
          </a:p>
          <a:p>
            <a:r>
              <a:rPr lang="en-AU" dirty="0"/>
              <a:t>"We are blessed with abundant, high quality resources such as coal, iron ore and gas which return billions to our economy each year. Demand for the minerals that drive modern technologies, like lithium, rare earths, nickel and cobalt, is also surging.</a:t>
            </a:r>
          </a:p>
          <a:p>
            <a:r>
              <a:rPr lang="en-AU" dirty="0"/>
              <a:t>There is a big amount of available data from the mining industry that data scientists can use to improve and develop new technologies for this industry. </a:t>
            </a:r>
          </a:p>
          <a:p>
            <a:pPr marL="0" indent="0">
              <a:buNone/>
            </a:pPr>
            <a:endParaRPr lang="en-US" dirty="0"/>
          </a:p>
        </p:txBody>
      </p:sp>
    </p:spTree>
    <p:extLst>
      <p:ext uri="{BB962C8B-B14F-4D97-AF65-F5344CB8AC3E}">
        <p14:creationId xmlns:p14="http://schemas.microsoft.com/office/powerpoint/2010/main" val="2256211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12E03-035F-874B-86D8-0B1A663D9022}"/>
              </a:ext>
            </a:extLst>
          </p:cNvPr>
          <p:cNvSpPr>
            <a:spLocks noGrp="1"/>
          </p:cNvSpPr>
          <p:nvPr>
            <p:ph type="title"/>
          </p:nvPr>
        </p:nvSpPr>
        <p:spPr/>
        <p:txBody>
          <a:bodyPr/>
          <a:lstStyle/>
          <a:p>
            <a:endParaRPr lang="en-US" dirty="0"/>
          </a:p>
        </p:txBody>
      </p:sp>
      <p:pic>
        <p:nvPicPr>
          <p:cNvPr id="1026" name="Picture 2">
            <a:extLst>
              <a:ext uri="{FF2B5EF4-FFF2-40B4-BE49-F238E27FC236}">
                <a16:creationId xmlns:a16="http://schemas.microsoft.com/office/drawing/2014/main" id="{4927F2E5-F467-3647-A792-4CE2821163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5955" y="933742"/>
            <a:ext cx="7575734" cy="49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260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20DCB3B-B8E9-C947-9551-6A85724A4B3C}"/>
              </a:ext>
            </a:extLst>
          </p:cNvPr>
          <p:cNvSpPr>
            <a:spLocks noGrp="1"/>
          </p:cNvSpPr>
          <p:nvPr>
            <p:ph type="title"/>
          </p:nvPr>
        </p:nvSpPr>
        <p:spPr>
          <a:xfrm>
            <a:off x="952108" y="954756"/>
            <a:ext cx="2730414" cy="4946003"/>
          </a:xfrm>
        </p:spPr>
        <p:txBody>
          <a:bodyPr>
            <a:normAutofit/>
          </a:bodyPr>
          <a:lstStyle/>
          <a:p>
            <a:r>
              <a:rPr lang="en-US" dirty="0">
                <a:solidFill>
                  <a:srgbClr val="FFFFFF"/>
                </a:solidFill>
              </a:rPr>
              <a:t>Use case 1</a:t>
            </a:r>
          </a:p>
        </p:txBody>
      </p:sp>
      <p:sp>
        <p:nvSpPr>
          <p:cNvPr id="36" name="Rectangle 35">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A6F440B3-1D36-7E49-89EE-A6E3B8C2ED54}"/>
              </a:ext>
            </a:extLst>
          </p:cNvPr>
          <p:cNvSpPr>
            <a:spLocks noGrp="1"/>
          </p:cNvSpPr>
          <p:nvPr>
            <p:ph idx="1"/>
          </p:nvPr>
        </p:nvSpPr>
        <p:spPr>
          <a:xfrm>
            <a:off x="5140934" y="469900"/>
            <a:ext cx="5953630" cy="5405968"/>
          </a:xfrm>
        </p:spPr>
        <p:txBody>
          <a:bodyPr anchor="ctr">
            <a:normAutofit/>
          </a:bodyPr>
          <a:lstStyle/>
          <a:p>
            <a:pPr>
              <a:lnSpc>
                <a:spcPct val="90000"/>
              </a:lnSpc>
            </a:pPr>
            <a:r>
              <a:rPr lang="en-AU" sz="2200" dirty="0"/>
              <a:t>Use case-Recovery Improvement. </a:t>
            </a:r>
          </a:p>
          <a:p>
            <a:pPr>
              <a:lnSpc>
                <a:spcPct val="90000"/>
              </a:lnSpc>
            </a:pPr>
            <a:r>
              <a:rPr lang="en-AU" sz="2200" dirty="0"/>
              <a:t>There can be a significant increase in minerals and ores that can be recovered through data science. More companies try to increase the amount of minerals they get/recovering from the ore, depending on the type of mineral. </a:t>
            </a:r>
          </a:p>
          <a:p>
            <a:pPr>
              <a:lnSpc>
                <a:spcPct val="90000"/>
              </a:lnSpc>
            </a:pPr>
            <a:r>
              <a:rPr lang="en-AU" sz="2200" dirty="0"/>
              <a:t>The more you can extract the better. Anything that you don't recover (gold) is going to go waste. </a:t>
            </a:r>
          </a:p>
          <a:p>
            <a:pPr>
              <a:lnSpc>
                <a:spcPct val="90000"/>
              </a:lnSpc>
            </a:pPr>
            <a:r>
              <a:rPr lang="en-AU" sz="2200" dirty="0"/>
              <a:t>So, need to put as much effort as we can as long as it's still efficient to do so. DS can increase the recovery percentage with minimal effort by just analysing data.</a:t>
            </a:r>
            <a:endParaRPr lang="en-US" sz="2200" dirty="0"/>
          </a:p>
        </p:txBody>
      </p:sp>
    </p:spTree>
    <p:extLst>
      <p:ext uri="{BB962C8B-B14F-4D97-AF65-F5344CB8AC3E}">
        <p14:creationId xmlns:p14="http://schemas.microsoft.com/office/powerpoint/2010/main" val="343110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A8185F5-E663-384A-88DE-A5A2518064F5}"/>
              </a:ext>
            </a:extLst>
          </p:cNvPr>
          <p:cNvSpPr>
            <a:spLocks noGrp="1"/>
          </p:cNvSpPr>
          <p:nvPr>
            <p:ph type="title"/>
          </p:nvPr>
        </p:nvSpPr>
        <p:spPr>
          <a:xfrm>
            <a:off x="952108" y="954756"/>
            <a:ext cx="2730414" cy="4946003"/>
          </a:xfrm>
        </p:spPr>
        <p:txBody>
          <a:bodyPr>
            <a:normAutofit/>
          </a:bodyPr>
          <a:lstStyle/>
          <a:p>
            <a:r>
              <a:rPr lang="en-US">
                <a:solidFill>
                  <a:srgbClr val="FFFFFF"/>
                </a:solidFill>
              </a:rPr>
              <a:t>Use case 2</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7F20B7-B160-2F4B-A5A9-E1669C2DC809}"/>
              </a:ext>
            </a:extLst>
          </p:cNvPr>
          <p:cNvSpPr>
            <a:spLocks noGrp="1"/>
          </p:cNvSpPr>
          <p:nvPr>
            <p:ph idx="1"/>
          </p:nvPr>
        </p:nvSpPr>
        <p:spPr>
          <a:xfrm>
            <a:off x="5140934" y="469900"/>
            <a:ext cx="5953630" cy="5405968"/>
          </a:xfrm>
        </p:spPr>
        <p:txBody>
          <a:bodyPr anchor="ctr">
            <a:normAutofit/>
          </a:bodyPr>
          <a:lstStyle/>
          <a:p>
            <a:r>
              <a:rPr lang="en-AU" dirty="0"/>
              <a:t>Predictive Maintenance and Loss Prevention. Mining operations require a lot of equipment (e.g., trucks and mills) which are very expensive to maintain. Through sensors of temperature, speed, or vibrations, we decrease the number of losses.</a:t>
            </a:r>
            <a:endParaRPr lang="en-US" dirty="0"/>
          </a:p>
        </p:txBody>
      </p:sp>
    </p:spTree>
    <p:extLst>
      <p:ext uri="{BB962C8B-B14F-4D97-AF65-F5344CB8AC3E}">
        <p14:creationId xmlns:p14="http://schemas.microsoft.com/office/powerpoint/2010/main" val="104025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E15290B-19D7-5D4F-B912-61D8791FB1A5}"/>
              </a:ext>
            </a:extLst>
          </p:cNvPr>
          <p:cNvSpPr>
            <a:spLocks noGrp="1"/>
          </p:cNvSpPr>
          <p:nvPr>
            <p:ph type="title"/>
          </p:nvPr>
        </p:nvSpPr>
        <p:spPr>
          <a:xfrm>
            <a:off x="952108" y="954756"/>
            <a:ext cx="2730414" cy="4946003"/>
          </a:xfrm>
        </p:spPr>
        <p:txBody>
          <a:bodyPr>
            <a:normAutofit/>
          </a:bodyPr>
          <a:lstStyle/>
          <a:p>
            <a:r>
              <a:rPr lang="en-US" dirty="0">
                <a:solidFill>
                  <a:srgbClr val="FFFFFF"/>
                </a:solidFill>
              </a:rPr>
              <a:t>Use case 3</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14661D-3026-2547-8F6B-BFA5FEBA0A22}"/>
              </a:ext>
            </a:extLst>
          </p:cNvPr>
          <p:cNvSpPr>
            <a:spLocks noGrp="1"/>
          </p:cNvSpPr>
          <p:nvPr>
            <p:ph idx="1"/>
          </p:nvPr>
        </p:nvSpPr>
        <p:spPr>
          <a:xfrm>
            <a:off x="5140934" y="469900"/>
            <a:ext cx="5953630" cy="5405968"/>
          </a:xfrm>
        </p:spPr>
        <p:txBody>
          <a:bodyPr anchor="ctr">
            <a:normAutofit/>
          </a:bodyPr>
          <a:lstStyle/>
          <a:p>
            <a:r>
              <a:rPr lang="en-AU" dirty="0"/>
              <a:t>Autonomous Transportation. There’s a lot of moving around done during mining operations. Some companies are looking into developing self-driving heavy-duty mobiles for a more accurate and faster move. </a:t>
            </a:r>
            <a:endParaRPr lang="en-US" dirty="0"/>
          </a:p>
        </p:txBody>
      </p:sp>
    </p:spTree>
    <p:extLst>
      <p:ext uri="{BB962C8B-B14F-4D97-AF65-F5344CB8AC3E}">
        <p14:creationId xmlns:p14="http://schemas.microsoft.com/office/powerpoint/2010/main" val="2218342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0AC8E-82A8-A441-B0D3-99CBA7FD1BF7}"/>
              </a:ext>
            </a:extLst>
          </p:cNvPr>
          <p:cNvSpPr>
            <a:spLocks noGrp="1"/>
          </p:cNvSpPr>
          <p:nvPr>
            <p:ph type="title"/>
          </p:nvPr>
        </p:nvSpPr>
        <p:spPr>
          <a:xfrm>
            <a:off x="952108" y="954756"/>
            <a:ext cx="2730414" cy="4946003"/>
          </a:xfrm>
        </p:spPr>
        <p:txBody>
          <a:bodyPr>
            <a:normAutofit/>
          </a:bodyPr>
          <a:lstStyle/>
          <a:p>
            <a:r>
              <a:rPr lang="en-US" dirty="0">
                <a:solidFill>
                  <a:srgbClr val="FFFFFF"/>
                </a:solidFill>
              </a:rPr>
              <a:t>Use case 4</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A6DE69-B648-3F43-A717-10F4A1A9058C}"/>
              </a:ext>
            </a:extLst>
          </p:cNvPr>
          <p:cNvSpPr>
            <a:spLocks noGrp="1"/>
          </p:cNvSpPr>
          <p:nvPr>
            <p:ph idx="1"/>
          </p:nvPr>
        </p:nvSpPr>
        <p:spPr>
          <a:xfrm>
            <a:off x="5140934" y="469900"/>
            <a:ext cx="5953630" cy="5405968"/>
          </a:xfrm>
        </p:spPr>
        <p:txBody>
          <a:bodyPr anchor="ctr">
            <a:normAutofit/>
          </a:bodyPr>
          <a:lstStyle/>
          <a:p>
            <a:r>
              <a:rPr lang="en-AU" dirty="0"/>
              <a:t>Mineral Exploration. It’s easier to find the area with largest deposits through the use of machine learning. In this way, we also do the process efficiently.</a:t>
            </a:r>
            <a:endParaRPr lang="en-US" dirty="0"/>
          </a:p>
        </p:txBody>
      </p:sp>
    </p:spTree>
    <p:extLst>
      <p:ext uri="{BB962C8B-B14F-4D97-AF65-F5344CB8AC3E}">
        <p14:creationId xmlns:p14="http://schemas.microsoft.com/office/powerpoint/2010/main" val="4252726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4A2AAA7B-DD5A-486B-B28F-F19588315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3DB99B21-A649-42D2-BB86-486C2E73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4" name="Picture 193">
              <a:extLst>
                <a:ext uri="{FF2B5EF4-FFF2-40B4-BE49-F238E27FC236}">
                  <a16:creationId xmlns:a16="http://schemas.microsoft.com/office/drawing/2014/main" id="{4A631EEB-EF96-4032-8B47-62220C131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5" name="Rectangle 194">
              <a:extLst>
                <a:ext uri="{FF2B5EF4-FFF2-40B4-BE49-F238E27FC236}">
                  <a16:creationId xmlns:a16="http://schemas.microsoft.com/office/drawing/2014/main" id="{90B37569-6E3D-4B34-AD3E-0FC79D7CB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96" name="Picture 195">
              <a:extLst>
                <a:ext uri="{FF2B5EF4-FFF2-40B4-BE49-F238E27FC236}">
                  <a16:creationId xmlns:a16="http://schemas.microsoft.com/office/drawing/2014/main" id="{A3A0A741-DE46-43B7-A732-2C6D71E7B11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7" name="Picture 196">
              <a:extLst>
                <a:ext uri="{FF2B5EF4-FFF2-40B4-BE49-F238E27FC236}">
                  <a16:creationId xmlns:a16="http://schemas.microsoft.com/office/drawing/2014/main" id="{3FB4AD13-112F-436E-9596-F7557110C0D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B686744C-9E3D-0F46-8D7C-956184381DE2}"/>
              </a:ext>
            </a:extLst>
          </p:cNvPr>
          <p:cNvSpPr>
            <a:spLocks noGrp="1"/>
          </p:cNvSpPr>
          <p:nvPr>
            <p:ph type="title"/>
          </p:nvPr>
        </p:nvSpPr>
        <p:spPr>
          <a:xfrm>
            <a:off x="1180101" y="982132"/>
            <a:ext cx="6354633" cy="1303867"/>
          </a:xfrm>
        </p:spPr>
        <p:txBody>
          <a:bodyPr>
            <a:normAutofit/>
          </a:bodyPr>
          <a:lstStyle/>
          <a:p>
            <a:pPr>
              <a:lnSpc>
                <a:spcPct val="90000"/>
              </a:lnSpc>
            </a:pPr>
            <a:r>
              <a:rPr lang="en-US" sz="4100"/>
              <a:t>Mineral exploration through digital twin optimization</a:t>
            </a:r>
          </a:p>
        </p:txBody>
      </p:sp>
      <p:cxnSp>
        <p:nvCxnSpPr>
          <p:cNvPr id="198" name="Straight Connector 197">
            <a:extLst>
              <a:ext uri="{FF2B5EF4-FFF2-40B4-BE49-F238E27FC236}">
                <a16:creationId xmlns:a16="http://schemas.microsoft.com/office/drawing/2014/main" id="{496D98D9-A8AD-432E-BD4E-FF8001244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2058" name="Content Placeholder 2053">
            <a:extLst>
              <a:ext uri="{FF2B5EF4-FFF2-40B4-BE49-F238E27FC236}">
                <a16:creationId xmlns:a16="http://schemas.microsoft.com/office/drawing/2014/main" id="{07AD276C-A91E-46C1-84A3-223F7531273A}"/>
              </a:ext>
            </a:extLst>
          </p:cNvPr>
          <p:cNvSpPr>
            <a:spLocks noGrp="1"/>
          </p:cNvSpPr>
          <p:nvPr>
            <p:ph idx="1"/>
          </p:nvPr>
        </p:nvSpPr>
        <p:spPr>
          <a:xfrm>
            <a:off x="1167385" y="2556932"/>
            <a:ext cx="6380065" cy="3318936"/>
          </a:xfrm>
        </p:spPr>
        <p:txBody>
          <a:bodyPr>
            <a:normAutofit/>
          </a:bodyPr>
          <a:lstStyle/>
          <a:p>
            <a:r>
              <a:rPr lang="en-AU" dirty="0" err="1"/>
              <a:t>Lastest</a:t>
            </a:r>
            <a:r>
              <a:rPr lang="en-AU" dirty="0"/>
              <a:t> case study from </a:t>
            </a:r>
            <a:r>
              <a:rPr lang="en-AU" dirty="0" err="1"/>
              <a:t>Benos</a:t>
            </a:r>
            <a:r>
              <a:rPr lang="en-AU" dirty="0"/>
              <a:t> imine in Laos </a:t>
            </a:r>
          </a:p>
          <a:p>
            <a:r>
              <a:rPr lang="en-AU" dirty="0"/>
              <a:t>Digital twin value chain optimization </a:t>
            </a:r>
          </a:p>
          <a:p>
            <a:r>
              <a:rPr lang="en-AU" dirty="0"/>
              <a:t>Find hightailing grade blocks which they are the blocks that are sending lot of precious metals out of the tailings dam (To find where the ore is).</a:t>
            </a:r>
            <a:br>
              <a:rPr lang="en-AU" dirty="0"/>
            </a:br>
            <a:endParaRPr lang="en-US" dirty="0"/>
          </a:p>
        </p:txBody>
      </p:sp>
      <p:pic>
        <p:nvPicPr>
          <p:cNvPr id="2052" name="Picture 4">
            <a:extLst>
              <a:ext uri="{FF2B5EF4-FFF2-40B4-BE49-F238E27FC236}">
                <a16:creationId xmlns:a16="http://schemas.microsoft.com/office/drawing/2014/main" id="{430C4AC2-C231-3F4A-96D0-EE539D829E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9" r="12024" b="-3"/>
          <a:stretch/>
        </p:blipFill>
        <p:spPr bwMode="auto">
          <a:xfrm>
            <a:off x="8137325" y="1158024"/>
            <a:ext cx="2839277" cy="2066544"/>
          </a:xfrm>
          <a:prstGeom prst="rect">
            <a:avLst/>
          </a:prstGeom>
          <a:noFill/>
          <a:ln w="57150" cmpd="thickThin">
            <a:solidFill>
              <a:schemeClr val="tx1">
                <a:lumMod val="50000"/>
                <a:lumOff val="50000"/>
              </a:schemeClr>
            </a:solidFill>
            <a:miter lim="800000"/>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D715D15-D5B8-994E-AAAB-B399072C97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10" r="21639" b="3"/>
          <a:stretch/>
        </p:blipFill>
        <p:spPr bwMode="auto">
          <a:xfrm>
            <a:off x="8135453" y="3631646"/>
            <a:ext cx="2843021" cy="2066544"/>
          </a:xfrm>
          <a:prstGeom prst="rect">
            <a:avLst/>
          </a:prstGeom>
          <a:noFill/>
          <a:ln w="57150" cmpd="thickThin">
            <a:solidFill>
              <a:schemeClr val="tx1">
                <a:lumMod val="50000"/>
                <a:lumOff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7908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784</TotalTime>
  <Words>976</Words>
  <Application>Microsoft Macintosh PowerPoint</Application>
  <PresentationFormat>Widescreen</PresentationFormat>
  <Paragraphs>50</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Garamond</vt:lpstr>
      <vt:lpstr>Organic</vt:lpstr>
      <vt:lpstr>AI/data science in mining industry</vt:lpstr>
      <vt:lpstr>Mining industry in Australia</vt:lpstr>
      <vt:lpstr>Mining industry in Australia cont’d.</vt:lpstr>
      <vt:lpstr>PowerPoint Presentation</vt:lpstr>
      <vt:lpstr>Use case 1</vt:lpstr>
      <vt:lpstr>Use case 2</vt:lpstr>
      <vt:lpstr>Use case 3</vt:lpstr>
      <vt:lpstr>Use case 4</vt:lpstr>
      <vt:lpstr>Mineral exploration through digital twin optimization</vt:lpstr>
      <vt:lpstr>Spatial data and time-series</vt:lpstr>
      <vt:lpstr>Use case 5</vt:lpstr>
      <vt:lpstr>PowerPoint Presentation</vt:lpstr>
      <vt:lpstr>PowerPoint Presentation</vt:lpstr>
      <vt:lpstr>PowerPoint Presentation</vt:lpstr>
      <vt:lpstr>PowerPoint Presentation</vt:lpstr>
      <vt:lpstr>PowerPoint Presentation</vt:lpstr>
      <vt:lpstr>Insight starts to happen</vt:lpstr>
      <vt:lpstr>Drilling and Blasting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AI/data science application in industry</dc:title>
  <dc:creator>Winifred Wetthasinghe</dc:creator>
  <cp:lastModifiedBy>Winifred Wetthasinghe</cp:lastModifiedBy>
  <cp:revision>48</cp:revision>
  <dcterms:created xsi:type="dcterms:W3CDTF">2021-04-12T10:29:22Z</dcterms:created>
  <dcterms:modified xsi:type="dcterms:W3CDTF">2021-04-12T23:33:53Z</dcterms:modified>
</cp:coreProperties>
</file>